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41"/>
  </p:notesMasterIdLst>
  <p:sldIdLst>
    <p:sldId id="257" r:id="rId2"/>
    <p:sldId id="258" r:id="rId3"/>
    <p:sldId id="281" r:id="rId4"/>
    <p:sldId id="259" r:id="rId5"/>
    <p:sldId id="260" r:id="rId6"/>
    <p:sldId id="282" r:id="rId7"/>
    <p:sldId id="283" r:id="rId8"/>
    <p:sldId id="261" r:id="rId9"/>
    <p:sldId id="262" r:id="rId10"/>
    <p:sldId id="263" r:id="rId11"/>
    <p:sldId id="264" r:id="rId12"/>
    <p:sldId id="267" r:id="rId13"/>
    <p:sldId id="268" r:id="rId14"/>
    <p:sldId id="284" r:id="rId15"/>
    <p:sldId id="286" r:id="rId16"/>
    <p:sldId id="285" r:id="rId17"/>
    <p:sldId id="287" r:id="rId18"/>
    <p:sldId id="318" r:id="rId19"/>
    <p:sldId id="320" r:id="rId20"/>
    <p:sldId id="288" r:id="rId21"/>
    <p:sldId id="289" r:id="rId22"/>
    <p:sldId id="290" r:id="rId23"/>
    <p:sldId id="291" r:id="rId24"/>
    <p:sldId id="322" r:id="rId25"/>
    <p:sldId id="293" r:id="rId26"/>
    <p:sldId id="299" r:id="rId27"/>
    <p:sldId id="323" r:id="rId28"/>
    <p:sldId id="324" r:id="rId29"/>
    <p:sldId id="325" r:id="rId30"/>
    <p:sldId id="326" r:id="rId31"/>
    <p:sldId id="327" r:id="rId32"/>
    <p:sldId id="305" r:id="rId33"/>
    <p:sldId id="272" r:id="rId34"/>
    <p:sldId id="273" r:id="rId35"/>
    <p:sldId id="274" r:id="rId36"/>
    <p:sldId id="275" r:id="rId37"/>
    <p:sldId id="276" r:id="rId38"/>
    <p:sldId id="279" r:id="rId39"/>
    <p:sldId id="277" r:id="rId40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613" autoAdjust="0"/>
  </p:normalViewPr>
  <p:slideViewPr>
    <p:cSldViewPr>
      <p:cViewPr>
        <p:scale>
          <a:sx n="59" d="100"/>
          <a:sy n="59" d="100"/>
        </p:scale>
        <p:origin x="-2122" y="-6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0A42674-0721-456D-A9B4-BAB34AA2644C}" type="datetimeFigureOut">
              <a:rPr lang="ru-RU"/>
              <a:pPr/>
              <a:t>24.04.2023</a:t>
            </a:fld>
            <a:endParaRPr lang="ru-RU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50BEA71-3C18-438C-ACBD-6AAF9352ED0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61223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>
                <a:latin typeface="Arial" charset="0"/>
              </a:rPr>
              <a:t>Фашисты решили уничтожить наше государство…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588BA-961C-40BA-AA67-96DCD421CD25}" type="datetimeFigureOut">
              <a:rPr lang="ru-RU"/>
              <a:pPr>
                <a:defRPr/>
              </a:pPr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16CE8-CB4E-4ED5-A621-76E98EA528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05FDB-7842-4787-8825-6DD73F7FF311}" type="datetimeFigureOut">
              <a:rPr lang="ru-RU"/>
              <a:pPr>
                <a:defRPr/>
              </a:pPr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D9E34-BF06-4C08-9A95-EC25D591AA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5BEE1-2A43-4A67-A4F8-F46082A129CB}" type="datetimeFigureOut">
              <a:rPr lang="ru-RU"/>
              <a:pPr>
                <a:defRPr/>
              </a:pPr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09605-E4F4-4683-9DD0-7D8D5CB263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10ED9-21A4-4C77-86F2-F3BC7D223E9A}" type="datetimeFigureOut">
              <a:rPr lang="ru-RU"/>
              <a:pPr>
                <a:defRPr/>
              </a:pPr>
              <a:t>24.04.2023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EC299-6AB9-409C-B782-CA5F3DEC4E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B615D-8025-483D-B675-56C0AD152CC9}" type="datetimeFigureOut">
              <a:rPr lang="ru-RU"/>
              <a:pPr>
                <a:defRPr/>
              </a:pPr>
              <a:t>24.04.2023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02CD6-8FA5-4D4D-9E0C-176801750E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5FACA-958C-4BBC-823C-B915AA34EB9B}" type="datetimeFigureOut">
              <a:rPr lang="ru-RU"/>
              <a:pPr>
                <a:defRPr/>
              </a:pPr>
              <a:t>24.04.2023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C5BBD-8978-4863-BC41-0C7450361B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C6411-3A4F-4529-8318-70051A865EA4}" type="datetimeFigureOut">
              <a:rPr lang="ru-RU"/>
              <a:pPr>
                <a:defRPr/>
              </a:pPr>
              <a:t>24.04.2023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34BE2-5E43-41BB-9505-38C47D1A29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C0A45-5C84-4310-95AE-05CEAF75BE27}" type="datetimeFigureOut">
              <a:rPr lang="ru-RU"/>
              <a:pPr>
                <a:defRPr/>
              </a:pPr>
              <a:t>24.04.2023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2CF59-9192-4196-B60B-EE17DAF981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B1146-A569-4779-92F3-C8971A349222}" type="datetimeFigureOut">
              <a:rPr lang="ru-RU"/>
              <a:pPr>
                <a:defRPr/>
              </a:pPr>
              <a:t>24.04.2023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B2E17-D236-4F67-B7C1-329C5D5A69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CF52E-6E7B-4C09-9700-20FAAC91DE63}" type="datetimeFigureOut">
              <a:rPr lang="ru-RU"/>
              <a:pPr>
                <a:defRPr/>
              </a:pPr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20A59-6945-4284-B001-5089E9ADC7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1DA13-E5EB-4509-9B0C-EB970CEA3773}" type="datetimeFigureOut">
              <a:rPr lang="ru-RU"/>
              <a:pPr>
                <a:defRPr/>
              </a:pPr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FF30B-FEA6-4A32-BB13-676FC31ABD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E5F1540-D167-4BD8-9241-BF20AC03C301}" type="datetimeFigureOut">
              <a:rPr lang="ru-RU"/>
              <a:pPr>
                <a:defRPr/>
              </a:pPr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55AD16-4A0F-4C8A-B4D5-B4758C4963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1214414" y="5786454"/>
            <a:ext cx="68580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353616"/>
                </a:solidFill>
              </a:rPr>
              <a:t>МБОУ «</a:t>
            </a:r>
            <a:r>
              <a:rPr lang="ru-RU" sz="1200" dirty="0" err="1" smtClean="0">
                <a:solidFill>
                  <a:srgbClr val="353616"/>
                </a:solidFill>
              </a:rPr>
              <a:t>Бирюлинская</a:t>
            </a:r>
            <a:r>
              <a:rPr lang="ru-RU" sz="1200" dirty="0" smtClean="0">
                <a:solidFill>
                  <a:srgbClr val="353616"/>
                </a:solidFill>
              </a:rPr>
              <a:t> </a:t>
            </a:r>
            <a:r>
              <a:rPr lang="ru-RU" sz="1200" dirty="0" err="1" smtClean="0">
                <a:solidFill>
                  <a:srgbClr val="353616"/>
                </a:solidFill>
              </a:rPr>
              <a:t>сроедняя</a:t>
            </a:r>
            <a:r>
              <a:rPr lang="ru-RU" sz="1200" dirty="0" smtClean="0">
                <a:solidFill>
                  <a:srgbClr val="353616"/>
                </a:solidFill>
              </a:rPr>
              <a:t> общеобразовательная школа</a:t>
            </a:r>
          </a:p>
          <a:p>
            <a:pPr algn="ctr"/>
            <a:r>
              <a:rPr lang="ru-RU" sz="1200" dirty="0" err="1" smtClean="0">
                <a:solidFill>
                  <a:srgbClr val="353616"/>
                </a:solidFill>
              </a:rPr>
              <a:t>Высокогорского</a:t>
            </a:r>
            <a:r>
              <a:rPr lang="ru-RU" sz="1200" dirty="0" smtClean="0">
                <a:solidFill>
                  <a:srgbClr val="353616"/>
                </a:solidFill>
              </a:rPr>
              <a:t> района РТ»</a:t>
            </a:r>
          </a:p>
        </p:txBody>
      </p:sp>
      <p:sp>
        <p:nvSpPr>
          <p:cNvPr id="13319" name="Rectangle 7"/>
          <p:cNvSpPr>
            <a:spLocks noGrp="1"/>
          </p:cNvSpPr>
          <p:nvPr>
            <p:ph type="ctrTitle" idx="4294967295"/>
          </p:nvPr>
        </p:nvSpPr>
        <p:spPr>
          <a:xfrm>
            <a:off x="685800" y="1357298"/>
            <a:ext cx="7772400" cy="2928958"/>
          </a:xfrm>
        </p:spPr>
        <p:txBody>
          <a:bodyPr/>
          <a:lstStyle/>
          <a:p>
            <a:r>
              <a:rPr lang="ru-RU" sz="3600" b="1" i="1" dirty="0" smtClean="0">
                <a:latin typeface="Arial" charset="0"/>
              </a:rPr>
              <a:t/>
            </a:r>
            <a:br>
              <a:rPr lang="ru-RU" sz="3600" b="1" i="1" dirty="0" smtClean="0">
                <a:latin typeface="Arial" charset="0"/>
              </a:rPr>
            </a:br>
            <a:r>
              <a:rPr lang="ru-RU" sz="3600" b="1" i="1" dirty="0" smtClean="0">
                <a:latin typeface="Arial" charset="0"/>
              </a:rPr>
              <a:t/>
            </a:r>
            <a:br>
              <a:rPr lang="ru-RU" sz="3600" b="1" i="1" dirty="0" smtClean="0">
                <a:latin typeface="Arial" charset="0"/>
              </a:rPr>
            </a:br>
            <a:r>
              <a:rPr lang="ru-RU" sz="3600" b="1" i="1" dirty="0" smtClean="0">
                <a:latin typeface="Arial" charset="0"/>
              </a:rPr>
              <a:t/>
            </a:r>
            <a:br>
              <a:rPr lang="ru-RU" sz="3600" b="1" i="1" dirty="0" smtClean="0">
                <a:latin typeface="Arial" charset="0"/>
              </a:rPr>
            </a:br>
            <a:r>
              <a:rPr lang="ru-RU" sz="3600" b="1" i="1" dirty="0" smtClean="0">
                <a:latin typeface="Arial" charset="0"/>
              </a:rPr>
              <a:t/>
            </a:r>
            <a:br>
              <a:rPr lang="ru-RU" sz="3600" b="1" i="1" dirty="0" smtClean="0">
                <a:latin typeface="Arial" charset="0"/>
              </a:rPr>
            </a:br>
            <a:r>
              <a:rPr lang="ru-RU" sz="5400" b="1" i="1" dirty="0" smtClean="0">
                <a:latin typeface="Arial Black" pitchFamily="34" charset="0"/>
              </a:rPr>
              <a:t>Книга Памяти</a:t>
            </a:r>
            <a:br>
              <a:rPr lang="ru-RU" sz="5400" b="1" i="1" dirty="0" smtClean="0">
                <a:latin typeface="Arial Black" pitchFamily="34" charset="0"/>
              </a:rPr>
            </a:br>
            <a:r>
              <a:rPr lang="ru-RU" sz="5400" b="1" i="1" dirty="0" smtClean="0">
                <a:latin typeface="Arial Black" pitchFamily="34" charset="0"/>
              </a:rPr>
              <a:t/>
            </a:r>
            <a:br>
              <a:rPr lang="ru-RU" sz="5400" b="1" i="1" dirty="0" smtClean="0">
                <a:latin typeface="Arial Black" pitchFamily="34" charset="0"/>
              </a:rPr>
            </a:br>
            <a:r>
              <a:rPr lang="ru-RU" sz="3600" b="1" i="1" dirty="0" smtClean="0">
                <a:latin typeface="Arial" charset="0"/>
              </a:rPr>
              <a:t/>
            </a:r>
            <a:br>
              <a:rPr lang="ru-RU" sz="3600" b="1" i="1" dirty="0" smtClean="0">
                <a:latin typeface="Arial" charset="0"/>
              </a:rPr>
            </a:br>
            <a:endParaRPr lang="ru-RU" sz="3600" b="1" i="1" dirty="0" smtClean="0"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4876" y="4286256"/>
            <a:ext cx="4143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/>
              <a:t>Работу выполнили</a:t>
            </a:r>
          </a:p>
          <a:p>
            <a:pPr algn="r"/>
            <a:r>
              <a:rPr lang="ru-RU" sz="1400" b="1" smtClean="0"/>
              <a:t>Обучающиеся 4б </a:t>
            </a:r>
            <a:r>
              <a:rPr lang="ru-RU" sz="1400" b="1" dirty="0" smtClean="0"/>
              <a:t>класса</a:t>
            </a:r>
          </a:p>
          <a:p>
            <a:pPr algn="r"/>
            <a:r>
              <a:rPr lang="ru-RU" sz="1400" b="1" dirty="0" smtClean="0"/>
              <a:t>Руководитель</a:t>
            </a:r>
          </a:p>
          <a:p>
            <a:pPr algn="r"/>
            <a:r>
              <a:rPr lang="ru-RU" sz="1400" b="1" dirty="0" err="1" smtClean="0"/>
              <a:t>Узлова</a:t>
            </a:r>
            <a:r>
              <a:rPr lang="ru-RU" sz="1400" b="1" dirty="0" smtClean="0"/>
              <a:t> Венера Маратовна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3"/>
          <p:cNvSpPr>
            <a:spLocks noChangeArrowheads="1"/>
          </p:cNvSpPr>
          <p:nvPr/>
        </p:nvSpPr>
        <p:spPr bwMode="auto">
          <a:xfrm>
            <a:off x="214282" y="357166"/>
            <a:ext cx="8678979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 sz="2000" dirty="0" smtClean="0"/>
          </a:p>
          <a:p>
            <a:pPr algn="ctr"/>
            <a:r>
              <a:rPr lang="ru-RU" sz="2000" dirty="0" smtClean="0">
                <a:latin typeface="Arial Black" pitchFamily="34" charset="0"/>
              </a:rPr>
              <a:t>Помните!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Через века, через года, - помните!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О тех, кто уже не придёт никогда, - помните!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Не плачьте!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В горле сдержите стоны, горькие стоны.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Памяти павших будьте достойны!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Вечно достойны!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Хлебом и песней, мечтой и стихами,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Жизнью просторной, каждой секундой,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каждым дыханьем будьте достойны!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Люди!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Покуда сердца стучатся, - помните!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Какою ценой завоёвано счастье, - пожалуйста, помните!..</a:t>
            </a:r>
          </a:p>
          <a:p>
            <a:r>
              <a:rPr lang="ru-RU" sz="2400" b="1" dirty="0" smtClean="0">
                <a:solidFill>
                  <a:srgbClr val="000000"/>
                </a:solidFill>
              </a:rPr>
              <a:t>                                                  </a:t>
            </a:r>
            <a:endParaRPr lang="ru-RU" sz="2400" b="1" dirty="0">
              <a:solidFill>
                <a:srgbClr val="000000"/>
              </a:solidFill>
            </a:endParaRPr>
          </a:p>
          <a:p>
            <a:pPr algn="r"/>
            <a:r>
              <a:rPr lang="ru-RU" sz="2400" b="1" dirty="0">
                <a:solidFill>
                  <a:srgbClr val="000000"/>
                </a:solidFill>
              </a:rPr>
              <a:t>                                                     </a:t>
            </a:r>
            <a:r>
              <a:rPr lang="ru-RU" sz="1600" dirty="0" smtClean="0"/>
              <a:t>РЕКВИЕМ (Роберт Рождественский)</a:t>
            </a:r>
          </a:p>
          <a:p>
            <a:pPr algn="r"/>
            <a:r>
              <a:rPr lang="ru-RU" sz="1600" dirty="0" smtClean="0"/>
              <a:t>(Отрывок)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5" descr="Бесплатно скачать голос левитана о начале войн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142984"/>
            <a:ext cx="6596087" cy="4999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/>
              <a:t>Начало Войны.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1" smtClean="0">
                <a:latin typeface="Arial" charset="0"/>
              </a:rPr>
              <a:t>                                                 </a:t>
            </a:r>
            <a:endParaRPr lang="ru-RU" sz="4800" smtClean="0">
              <a:latin typeface="Arial" charset="0"/>
            </a:endParaRPr>
          </a:p>
        </p:txBody>
      </p:sp>
      <p:pic>
        <p:nvPicPr>
          <p:cNvPr id="16386" name="Picture 5" descr="0_6824b_67f5a94d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85860"/>
            <a:ext cx="4727597" cy="354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6" descr="Картинка 46 из 516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2428868"/>
            <a:ext cx="4523857" cy="3867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7"/>
          <p:cNvSpPr>
            <a:spLocks noChangeArrowheads="1"/>
          </p:cNvSpPr>
          <p:nvPr/>
        </p:nvSpPr>
        <p:spPr bwMode="auto">
          <a:xfrm>
            <a:off x="1928794" y="214290"/>
            <a:ext cx="696120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22-го июня 1941 года </a:t>
            </a:r>
            <a:r>
              <a:rPr lang="ru-RU" b="1" dirty="0" smtClean="0"/>
              <a:t>пошел </a:t>
            </a:r>
            <a:r>
              <a:rPr lang="ru-RU" b="1" dirty="0"/>
              <a:t>отсчет четырем </a:t>
            </a:r>
            <a:r>
              <a:rPr lang="ru-RU" b="1" dirty="0" smtClean="0"/>
              <a:t>годам </a:t>
            </a:r>
            <a:r>
              <a:rPr lang="ru-RU" b="1" dirty="0"/>
              <a:t>нечеловеческих </a:t>
            </a:r>
            <a:r>
              <a:rPr lang="ru-RU" b="1" dirty="0" smtClean="0"/>
              <a:t>усилий в </a:t>
            </a:r>
            <a:r>
              <a:rPr lang="ru-RU" b="1" dirty="0"/>
              <a:t>течение которых будущее</a:t>
            </a:r>
          </a:p>
          <a:p>
            <a:pPr algn="ctr"/>
            <a:r>
              <a:rPr lang="ru-RU" b="1" dirty="0"/>
              <a:t> каждого из нас </a:t>
            </a:r>
            <a:r>
              <a:rPr lang="ru-RU" b="1" dirty="0" smtClean="0"/>
              <a:t>висело </a:t>
            </a:r>
            <a:r>
              <a:rPr lang="ru-RU" b="1" dirty="0"/>
              <a:t>практически на волоске. </a:t>
            </a:r>
            <a:r>
              <a:rPr lang="ru-RU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 descr="Картинка 160 из 1560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88913"/>
            <a:ext cx="392430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5" descr="Картинка 152 из 12907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100" y="3141663"/>
            <a:ext cx="21939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6" descr="Картинка 92 из 12907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59563" y="3141663"/>
            <a:ext cx="2170112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9"/>
          <p:cNvSpPr>
            <a:spLocks noChangeArrowheads="1"/>
          </p:cNvSpPr>
          <p:nvPr/>
        </p:nvSpPr>
        <p:spPr bwMode="auto">
          <a:xfrm flipH="1">
            <a:off x="612775" y="1052513"/>
            <a:ext cx="7056438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С первого дня </a:t>
            </a:r>
          </a:p>
          <a:p>
            <a:r>
              <a:rPr lang="ru-RU" b="1" i="1"/>
              <a:t>Великой Отечественной </a:t>
            </a:r>
          </a:p>
          <a:p>
            <a:r>
              <a:rPr lang="ru-RU" b="1" i="1"/>
              <a:t>войны</a:t>
            </a:r>
            <a:r>
              <a:rPr lang="ru-RU" b="1"/>
              <a:t> героизм </a:t>
            </a:r>
          </a:p>
          <a:p>
            <a:r>
              <a:rPr lang="ru-RU" b="1"/>
              <a:t>простого советского </a:t>
            </a:r>
          </a:p>
          <a:p>
            <a:r>
              <a:rPr lang="ru-RU" b="1"/>
              <a:t>солдата стал </a:t>
            </a:r>
          </a:p>
          <a:p>
            <a:r>
              <a:rPr lang="ru-RU" b="1"/>
              <a:t>образцом для </a:t>
            </a:r>
          </a:p>
          <a:p>
            <a:r>
              <a:rPr lang="ru-RU" b="1"/>
              <a:t>подражания. </a:t>
            </a:r>
          </a:p>
          <a:p>
            <a:r>
              <a:rPr lang="ru-RU" b="1"/>
              <a:t>То, что в литературе </a:t>
            </a:r>
          </a:p>
          <a:p>
            <a:r>
              <a:rPr lang="ru-RU" b="1"/>
              <a:t>часто называется «стоять </a:t>
            </a:r>
          </a:p>
          <a:p>
            <a:r>
              <a:rPr lang="ru-RU" b="1"/>
              <a:t>на смерть» было сполна </a:t>
            </a:r>
          </a:p>
          <a:p>
            <a:r>
              <a:rPr lang="ru-RU" b="1"/>
              <a:t>продемонстрировано уже </a:t>
            </a:r>
          </a:p>
          <a:p>
            <a:r>
              <a:rPr lang="ru-RU" b="1"/>
              <a:t>в боях за Брестскую </a:t>
            </a:r>
          </a:p>
          <a:p>
            <a:r>
              <a:rPr lang="ru-RU" b="1"/>
              <a:t>крепость.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Книга Памяти\плакат Родина мать зовё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413834"/>
            <a:ext cx="5786478" cy="58134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5" descr="Начало великой отечественной войн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142984"/>
            <a:ext cx="642942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 descr="_Shakhovski_image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692150"/>
            <a:ext cx="3783012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5" descr="4429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3284538"/>
            <a:ext cx="4679950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7"/>
          <p:cNvSpPr>
            <a:spLocks noChangeArrowheads="1"/>
          </p:cNvSpPr>
          <p:nvPr/>
        </p:nvSpPr>
        <p:spPr bwMode="auto">
          <a:xfrm>
            <a:off x="5364163" y="1196975"/>
            <a:ext cx="3240087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2400" b="1">
                <a:solidFill>
                  <a:srgbClr val="000000"/>
                </a:solidFill>
              </a:rPr>
              <a:t>    Люди, часто незнакомые, часто такие разные, </a:t>
            </a:r>
            <a:r>
              <a:rPr lang="en-US" sz="2400" b="1">
                <a:solidFill>
                  <a:srgbClr val="000000"/>
                </a:solidFill>
              </a:rPr>
              <a:t>-</a:t>
            </a:r>
            <a:r>
              <a:rPr lang="ru-RU" sz="2400" b="1">
                <a:solidFill>
                  <a:srgbClr val="000000"/>
                </a:solidFill>
              </a:rPr>
              <a:t>теперь </a:t>
            </a:r>
            <a:r>
              <a:rPr lang="en-US" sz="2400" b="1">
                <a:solidFill>
                  <a:srgbClr val="000000"/>
                </a:solidFill>
              </a:rPr>
              <a:t> </a:t>
            </a:r>
            <a:r>
              <a:rPr lang="ru-RU" sz="2400" b="1">
                <a:solidFill>
                  <a:srgbClr val="000000"/>
                </a:solidFill>
              </a:rPr>
              <a:t>«Братья и Сестры», огромная семья, состоящая из всех народов и национальностей страны. Семья требовала спасения, требовала поддержки</a:t>
            </a:r>
            <a:r>
              <a:rPr lang="ru-RU" sz="2400">
                <a:solidFill>
                  <a:srgbClr val="000000"/>
                </a:solidFill>
              </a:rPr>
              <a:t>. 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5"/>
          <p:cNvSpPr>
            <a:spLocks noChangeArrowheads="1"/>
          </p:cNvSpPr>
          <p:nvPr/>
        </p:nvSpPr>
        <p:spPr bwMode="auto">
          <a:xfrm>
            <a:off x="1857356" y="142852"/>
            <a:ext cx="710408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</a:rPr>
              <a:t>А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sz="2000" b="1" dirty="0">
                <a:solidFill>
                  <a:srgbClr val="000000"/>
                </a:solidFill>
              </a:rPr>
              <a:t>на восточном фронте продолжались бои. Немецкие генералы впервые столкнулись с аномалией, по-иному это и не назовешь.     Молниеносная война больше не работала, подобно механизму часов. Попадая в окружение, советские части с боями прорывались, а не складывали оружие. </a:t>
            </a:r>
            <a:r>
              <a:rPr lang="ru-RU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21506" name="Picture 6" descr="1245525436_68-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349500"/>
            <a:ext cx="4681538" cy="316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7" descr="4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2781300"/>
            <a:ext cx="4522787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6"/>
          <p:cNvSpPr>
            <a:spLocks noChangeArrowheads="1"/>
          </p:cNvSpPr>
          <p:nvPr/>
        </p:nvSpPr>
        <p:spPr bwMode="auto">
          <a:xfrm>
            <a:off x="468313" y="1052513"/>
            <a:ext cx="3095625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В серьезной степени героизм солдат и командиров сорвал планы немецкого наступления.  Уже летом 41</a:t>
            </a:r>
            <a:r>
              <a:rPr lang="en-US" b="1"/>
              <a:t>-</a:t>
            </a:r>
            <a:r>
              <a:rPr lang="ru-RU" b="1"/>
              <a:t>го года были полностью сорваны планы наступления немецкой армии. Потом были Сталинград, Курск, Московская битва, но все они стали возможны благодаря беспримерному мужеству простого советского солдата.   </a:t>
            </a:r>
            <a:r>
              <a:rPr lang="ru-RU"/>
              <a:t> </a:t>
            </a:r>
          </a:p>
        </p:txBody>
      </p:sp>
      <p:pic>
        <p:nvPicPr>
          <p:cNvPr id="22530" name="Picture 7" descr="Картинка 12 из 1289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1052513"/>
            <a:ext cx="3198812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5"/>
          <p:cNvSpPr>
            <a:spLocks noChangeArrowheads="1"/>
          </p:cNvSpPr>
          <p:nvPr/>
        </p:nvSpPr>
        <p:spPr bwMode="auto">
          <a:xfrm>
            <a:off x="684213" y="1844675"/>
            <a:ext cx="316865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00"/>
                </a:solidFill>
              </a:rPr>
              <a:t>В техническом отношении советские войска серьезно уступали немецким. Шли в кавалерийские атаки на танки, летали и сбивали немецких ассов на старых самолетах, горели в танках и отступали, не отдавая ни клочка без боя. </a:t>
            </a:r>
          </a:p>
        </p:txBody>
      </p:sp>
      <p:pic>
        <p:nvPicPr>
          <p:cNvPr id="23554" name="Picture 6" descr="Картинка 5 из 1289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188913"/>
            <a:ext cx="4052887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7" descr="Фотографии ВОВ. Оборона Сталинграда. (30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2781300"/>
            <a:ext cx="4041775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857356" y="214291"/>
            <a:ext cx="6915144" cy="857256"/>
          </a:xfrm>
        </p:spPr>
        <p:txBody>
          <a:bodyPr/>
          <a:lstStyle/>
          <a:p>
            <a:r>
              <a:rPr lang="ru-RU" sz="3600" b="1" dirty="0" smtClean="0">
                <a:latin typeface="Arial Black" pitchFamily="34" charset="0"/>
              </a:rPr>
              <a:t>Наши герои</a:t>
            </a:r>
            <a:endParaRPr lang="ru-RU" sz="3600" b="1" dirty="0">
              <a:latin typeface="Arial Black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929058" y="1071546"/>
            <a:ext cx="5000660" cy="5786454"/>
          </a:xfrm>
        </p:spPr>
        <p:txBody>
          <a:bodyPr/>
          <a:lstStyle/>
          <a:p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  <a:cs typeface="Aharoni" pitchFamily="2" charset="-79"/>
              </a:rPr>
              <a:t>Дятлов Павел Федорович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</a:rPr>
              <a:t>Родился 28.08.1919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Подполковник, кадровый офицер, артиллерист, командир гаубичного дивизиона.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Вступил в первый бой 19 июля 1941 года в Волынской области, недалеко от города Луцк.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31 июля 1941 г был ранен, думали, что смертельно. Осколок застрял в пол сантиметре от сердца. Всю оставшуюся жизнь он прожил с этим осколком (даже в самолётах летал со справкой потому, что рамка звенела, показывая металл).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Был отправлен на курсы артиллеристов преподавателем. Писал рапорты о переводе в действующую армию, до марта 1944 г. Получал неизменные отказы.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В 1944 переведён под Будапешт, снова командиром гаубичного дивизиона. 3 Украинский фронт, 9 гвардейская армия. Участвовал во многих операциях по освобождению Венгрии и Чехословакии, в том числе во взятии Праги. Награждён орденами и медалями. Войну закончил 10 мая  1945 года в Вене.</a:t>
            </a:r>
            <a:endParaRPr lang="ru-RU" sz="1600" dirty="0" smtClean="0">
              <a:solidFill>
                <a:schemeClr val="tx1"/>
              </a:solidFill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1026" name="Picture 2" descr="C:\Users\Владимир\AppData\Local\Temp\HamsterArc{1acbecf8-2cf3-4694-9370-fee2f9a99535}\IMG-20210412-WA00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357298"/>
            <a:ext cx="3143272" cy="45720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Книга Памяти\Абиденко Валентина, Николай и Фоломкин Иван\Лейтенант мс Валентина Николаевна Абиденко ( в центре)  на фронте фото  Военный госпиталь 1944 го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910748"/>
            <a:ext cx="4714908" cy="345702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857356" y="285729"/>
            <a:ext cx="7058020" cy="571504"/>
          </a:xfrm>
        </p:spPr>
        <p:txBody>
          <a:bodyPr/>
          <a:lstStyle/>
          <a:p>
            <a:r>
              <a:rPr lang="ru-RU" sz="3600" b="1" dirty="0" smtClean="0">
                <a:latin typeface="Arial Black" pitchFamily="34" charset="0"/>
              </a:rPr>
              <a:t>Наши герои</a:t>
            </a:r>
            <a:endParaRPr lang="ru-RU" sz="3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072066" y="1500174"/>
            <a:ext cx="3900470" cy="4929222"/>
          </a:xfrm>
        </p:spPr>
        <p:txBody>
          <a:bodyPr/>
          <a:lstStyle/>
          <a:p>
            <a:r>
              <a:rPr 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Валентина Николаевна </a:t>
            </a:r>
            <a:r>
              <a:rPr lang="ru-RU" sz="1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Абиденко</a:t>
            </a:r>
            <a:endParaRPr lang="ru-RU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Участница ВОВ. Лейтенант медицинской службы. В годы войны проходила службу в действующем военном госпитале. 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Имеет государственные награды. Награждена Орденом Красной Звезды!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После войны работала в школе учителем в селе Ново - Александровка Амурской области.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857356" y="214291"/>
            <a:ext cx="6915144" cy="857256"/>
          </a:xfrm>
        </p:spPr>
        <p:txBody>
          <a:bodyPr/>
          <a:lstStyle/>
          <a:p>
            <a:r>
              <a:rPr lang="ru-RU" sz="3600" b="1" dirty="0" smtClean="0">
                <a:latin typeface="Arial Black" pitchFamily="34" charset="0"/>
              </a:rPr>
              <a:t>Наши герои</a:t>
            </a:r>
            <a:endParaRPr lang="ru-RU" sz="3600" b="1" dirty="0">
              <a:latin typeface="Arial Black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071802" y="928670"/>
            <a:ext cx="4857784" cy="3357586"/>
          </a:xfrm>
        </p:spPr>
        <p:txBody>
          <a:bodyPr/>
          <a:lstStyle/>
          <a:p>
            <a:r>
              <a:rPr lang="ru-RU" sz="1800" b="1" i="1" dirty="0" smtClean="0">
                <a:solidFill>
                  <a:srgbClr val="FF0000"/>
                </a:solidFill>
              </a:rPr>
              <a:t>Иван Дмитриевич Фоломкин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Родился в 1924 году.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Участник ВОВ. В  Красной Армии с 1942 года. Второй украинский фронт. Был разведчиком радистом!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1945 году под городом </a:t>
            </a:r>
            <a:r>
              <a:rPr lang="ru-RU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Лугенец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совершил свой подвиг. Находясь в разведке, передавал по рации точные координаты немцев. 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результате чего нашей артиллерией была уничтожена колонна немецкой бронетехники. За этот бой награжден Орденом Красной Звезды.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Имеет правительственные награды!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098" name="Picture 2" descr="F:\Книга Памяти\Абиденко Валентина, Николай и Фоломкин Иван\Иван Дмитриевич Фоломки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14423"/>
            <a:ext cx="3000396" cy="314327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5" name="Рисунок 4" descr="F:\Книга Памяти\Абиденко Валентина, Николай и Фоломкин Иван\Дед Иван Красная Звезда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572008"/>
            <a:ext cx="307183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53" name="Picture 13" descr="C:\Users\Владимир\Downloads\IMG-20210412-WA00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714752"/>
            <a:ext cx="1857388" cy="300873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35852" name="Picture 12" descr="C:\Users\Владимир\Downloads\IMG-20210412-WA00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2928935"/>
            <a:ext cx="1862140" cy="228601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35842" name="AutoShape 2" descr="https://apf.mail.ru/cgi-bin/readmsg?id=16182523411773139479;0;1&amp;exif=1&amp;full=1&amp;x-email=venerochka_26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4" name="AutoShape 4" descr="https://apf.mail.ru/cgi-bin/readmsg?id=16182523411773139479;0;1&amp;exif=1&amp;full=1&amp;x-email=venerochka_26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6" name="AutoShape 6" descr="https://apf.mail.ru/cgi-bin/readmsg?id=16182523411773139479;0;1&amp;exif=1&amp;full=1&amp;x-email=venerochka_26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8" name="AutoShape 8" descr="https://apf.mail.ru/cgi-bin/readmsg?id=16182523411773139479;0;2&amp;exif=1&amp;full=1&amp;x-email=venerochka_26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849" name="Picture 9" descr="C:\Users\Владимир\Desktop\Новая папка (3)\IMG-20210412-WA00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000108"/>
            <a:ext cx="2071702" cy="235745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8" name="Прямоугольник 7"/>
          <p:cNvSpPr/>
          <p:nvPr/>
        </p:nvSpPr>
        <p:spPr>
          <a:xfrm>
            <a:off x="2714612" y="343895"/>
            <a:ext cx="3571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Arial Black" pitchFamily="34" charset="0"/>
              </a:rPr>
              <a:t>Наши герои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571868" y="1000109"/>
            <a:ext cx="521497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Мартынова Екатерина Степановна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Родилась 23.11.1923</a:t>
            </a:r>
            <a:br>
              <a:rPr lang="ru-RU" dirty="0" smtClean="0"/>
            </a:br>
            <a:r>
              <a:rPr lang="ru-RU" dirty="0" smtClean="0"/>
              <a:t>Призвана в1942 в Северный Военно-морской Флот.</a:t>
            </a:r>
            <a:br>
              <a:rPr lang="ru-RU" dirty="0" smtClean="0"/>
            </a:br>
            <a:r>
              <a:rPr lang="ru-RU" dirty="0" smtClean="0"/>
              <a:t>Служила на полуострове Рыбачий связисткой в звании ст. краснофлотца. До 1945 г.</a:t>
            </a:r>
            <a:br>
              <a:rPr lang="ru-RU" dirty="0" smtClean="0"/>
            </a:br>
            <a:r>
              <a:rPr lang="ru-RU" dirty="0" smtClean="0"/>
              <a:t>Бала комсоргом.</a:t>
            </a:r>
            <a:br>
              <a:rPr lang="ru-RU" dirty="0" smtClean="0"/>
            </a:br>
            <a:r>
              <a:rPr lang="ru-RU" dirty="0" smtClean="0"/>
              <a:t>Участвовала в обороне полуострова Рыбачий.</a:t>
            </a:r>
            <a:br>
              <a:rPr lang="ru-RU" dirty="0" smtClean="0"/>
            </a:br>
            <a:r>
              <a:rPr lang="ru-RU" dirty="0" smtClean="0"/>
              <a:t>Гарнизон п-ова Рыбачий, держал оборону 1273 дня.</a:t>
            </a:r>
            <a:br>
              <a:rPr lang="ru-RU" dirty="0" smtClean="0"/>
            </a:br>
            <a:r>
              <a:rPr lang="ru-RU" dirty="0" smtClean="0"/>
              <a:t>На лето 1942 года была запланирована операция «Луг» по захвату полуостровов Рыбачий и Средний, однако в шести километрах от старого п. Большое Озерко враг был остановлен, и эта линия фронта осталась неизменной до окончания боевых действий в Заполярье, а на самом полуострове Рыбачий находится пограничный знак № 1, единственный сохранившийся на западной Государственной Границе СССР,</a:t>
            </a:r>
            <a:endParaRPr lang="ru-RU" dirty="0"/>
          </a:p>
        </p:txBody>
      </p:sp>
      <p:sp>
        <p:nvSpPr>
          <p:cNvPr id="35851" name="AutoShape 11" descr="https://apf.mail.ru/cgi-bin/readmsg?id=16182523411773139479;0;2&amp;exif=1&amp;full=1&amp;x-email=venerochka_26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857356" y="214291"/>
            <a:ext cx="6915144" cy="857256"/>
          </a:xfrm>
        </p:spPr>
        <p:txBody>
          <a:bodyPr/>
          <a:lstStyle/>
          <a:p>
            <a:r>
              <a:rPr lang="ru-RU" sz="3600" b="1" dirty="0" smtClean="0">
                <a:latin typeface="Arial Black" pitchFamily="34" charset="0"/>
              </a:rPr>
              <a:t>Наши герои</a:t>
            </a:r>
            <a:endParaRPr lang="ru-RU" sz="3600" b="1" dirty="0">
              <a:latin typeface="Arial Black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214810" y="1000108"/>
            <a:ext cx="4686288" cy="4929222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0000"/>
                </a:solidFill>
              </a:rPr>
              <a:t>Власова Анна Гавриловна</a:t>
            </a:r>
            <a:endParaRPr lang="ru-RU" sz="1800" dirty="0" smtClean="0">
              <a:solidFill>
                <a:srgbClr val="FF0000"/>
              </a:solidFill>
            </a:endParaRPr>
          </a:p>
          <a:p>
            <a:r>
              <a:rPr lang="ru-RU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Родилась 23 сентября 1924 г. В Сторожевском районе, Коми АССР. Когда началась война, Анне было 17 лет. Ее мама умерла от голода в г. Ленинграде в 1942 году. После ее смерти девочка осталась совсем одна. Тогда-то и пошла Анна на фронт. Анна Власова прошла ленинградскую блокаду, за что Указом Президиума Верховного совета СССР от 22 декабря 1942 года была награждена медалью «</a:t>
            </a:r>
            <a:r>
              <a:rPr lang="ru-RU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 оборону Ленинграда</a:t>
            </a:r>
            <a:r>
              <a:rPr lang="ru-RU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». После освобождения была призвана в Советскую Армию и служила до самой победы. Награждена Орденом Отечественной войны 2-ой степени, медалями «За победу над Германией» и «За освобождение Ленинграда».</a:t>
            </a:r>
          </a:p>
          <a:p>
            <a:r>
              <a:rPr lang="ru-RU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 91-ом году жизни</a:t>
            </a:r>
            <a:r>
              <a:rPr lang="ru-RU" sz="17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12 января 2015 года</a:t>
            </a:r>
            <a:r>
              <a:rPr lang="ru-RU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умерла участник Великой Отечественной войны, блокадница Ленинграда, Власова Анна Гавриловна. Светлая память.</a:t>
            </a:r>
          </a:p>
          <a:p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Рисунок 8" descr="F:\Книга Памяти\Власова Анна Гавриловна\IMG_20200421_11460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14422"/>
            <a:ext cx="364333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857356" y="214291"/>
            <a:ext cx="6915144" cy="857256"/>
          </a:xfrm>
        </p:spPr>
        <p:txBody>
          <a:bodyPr/>
          <a:lstStyle/>
          <a:p>
            <a:r>
              <a:rPr lang="ru-RU" sz="3600" b="1" dirty="0" smtClean="0">
                <a:latin typeface="Arial Black" pitchFamily="34" charset="0"/>
              </a:rPr>
              <a:t>Наши герои</a:t>
            </a:r>
            <a:endParaRPr lang="ru-RU" sz="3600" b="1" dirty="0">
              <a:latin typeface="Arial Black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214810" y="1000108"/>
            <a:ext cx="4686288" cy="57150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Серебрякова Клавдия Яковлевна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3793" name="Picture 1" descr="C:\Users\Владимир\Desktop\Новая папка (3)\IMG-20210412-WA00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428736"/>
            <a:ext cx="3257550" cy="40005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8" name="TextBox 7"/>
          <p:cNvSpPr txBox="1"/>
          <p:nvPr/>
        </p:nvSpPr>
        <p:spPr>
          <a:xfrm>
            <a:off x="4286248" y="2214554"/>
            <a:ext cx="47149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Родилась 9 марта 1918 года. Воевала на украинском фронте. Служила в авиации радисткой, участвовала в боях за Волгоград. Была ранена в голову и ноги, но прошла войну до конца. Имела медаль «За отвагу» и 2 ордена «Красной звезды», а также получала каждый год медаль «За Победу». Умерла 9 февраля 2004 года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857356" y="214291"/>
            <a:ext cx="6915144" cy="857256"/>
          </a:xfrm>
        </p:spPr>
        <p:txBody>
          <a:bodyPr/>
          <a:lstStyle/>
          <a:p>
            <a:r>
              <a:rPr lang="ru-RU" sz="3600" b="1" dirty="0" smtClean="0">
                <a:latin typeface="Arial Black" pitchFamily="34" charset="0"/>
              </a:rPr>
              <a:t>Наши герои</a:t>
            </a:r>
            <a:endParaRPr lang="ru-RU" sz="3600" b="1" dirty="0">
              <a:latin typeface="Arial Black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429124" y="928670"/>
            <a:ext cx="4400536" cy="3429024"/>
          </a:xfrm>
        </p:spPr>
        <p:txBody>
          <a:bodyPr/>
          <a:lstStyle/>
          <a:p>
            <a:r>
              <a:rPr lang="ru-RU" sz="2400" dirty="0" smtClean="0">
                <a:solidFill>
                  <a:srgbClr val="FF0000"/>
                </a:solidFill>
              </a:rPr>
              <a:t>Козлова Вера Ивановна</a:t>
            </a:r>
          </a:p>
          <a:p>
            <a:r>
              <a:rPr lang="ru-RU" sz="2000" dirty="0" smtClean="0"/>
              <a:t>Дата рождения военнослужащей: </a:t>
            </a:r>
            <a:r>
              <a:rPr lang="ru-RU" sz="2000" b="1" dirty="0" smtClean="0"/>
              <a:t>1921 год</a:t>
            </a:r>
            <a:endParaRPr lang="ru-RU" sz="2000" dirty="0" smtClean="0"/>
          </a:p>
          <a:p>
            <a:r>
              <a:rPr lang="ru-RU" sz="2000" dirty="0" smtClean="0"/>
              <a:t>Время поступления на </a:t>
            </a:r>
            <a:r>
              <a:rPr lang="ru-RU" sz="2000" dirty="0" err="1" smtClean="0"/>
              <a:t>службу:апрель</a:t>
            </a:r>
            <a:r>
              <a:rPr lang="ru-RU" sz="2000" dirty="0" smtClean="0"/>
              <a:t> 1942 года</a:t>
            </a:r>
          </a:p>
          <a:p>
            <a:r>
              <a:rPr lang="ru-RU" sz="2000" dirty="0" smtClean="0"/>
              <a:t>Место призыва: </a:t>
            </a:r>
            <a:r>
              <a:rPr lang="ru-RU" sz="2000" b="1" dirty="0" smtClean="0"/>
              <a:t>Дзержинский РВК, Московская обл., г. Москва, Дзержинский р-н</a:t>
            </a:r>
            <a:endParaRPr lang="ru-RU" sz="2000" dirty="0" smtClean="0"/>
          </a:p>
          <a:p>
            <a:r>
              <a:rPr lang="ru-RU" sz="2000" dirty="0" smtClean="0"/>
              <a:t>Воинское звание на момент награждения: </a:t>
            </a:r>
            <a:r>
              <a:rPr lang="ru-RU" sz="2000" b="1" dirty="0" smtClean="0"/>
              <a:t>ефрейтор</a:t>
            </a:r>
            <a:endParaRPr lang="ru-RU" sz="2000" dirty="0" smtClean="0"/>
          </a:p>
          <a:p>
            <a:r>
              <a:rPr lang="ru-RU" sz="2000" dirty="0" smtClean="0"/>
              <a:t>Место службы: </a:t>
            </a:r>
            <a:r>
              <a:rPr lang="ru-RU" sz="2000" b="1" dirty="0" smtClean="0"/>
              <a:t>1757 </a:t>
            </a:r>
            <a:r>
              <a:rPr lang="ru-RU" sz="2000" b="1" dirty="0" err="1" smtClean="0"/>
              <a:t>зенап</a:t>
            </a:r>
            <a:r>
              <a:rPr lang="ru-RU" sz="2000" b="1" dirty="0" smtClean="0"/>
              <a:t> 56 </a:t>
            </a:r>
            <a:r>
              <a:rPr lang="ru-RU" sz="2000" b="1" dirty="0" err="1" smtClean="0"/>
              <a:t>зенад</a:t>
            </a:r>
            <a:r>
              <a:rPr lang="ru-RU" sz="2000" b="1" dirty="0" smtClean="0"/>
              <a:t> ПВО </a:t>
            </a:r>
            <a:r>
              <a:rPr lang="ru-RU" sz="2000" b="1" dirty="0" err="1" smtClean="0"/>
              <a:t>ОсМоскА</a:t>
            </a:r>
            <a:r>
              <a:rPr lang="ru-RU" sz="2000" b="1" dirty="0" smtClean="0"/>
              <a:t> ПВО</a:t>
            </a:r>
            <a:endParaRPr lang="ru-RU" sz="2000" dirty="0" smtClean="0"/>
          </a:p>
          <a:p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64515" name="Picture 3" descr="C:\Users\Владимир\AppData\Local\Temp\HamsterArc{795de1b2-a81a-44a8-8c73-3ae2745493d9}\IMG-20210411-WA00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9" y="1071546"/>
            <a:ext cx="2928958" cy="320232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64517" name="AutoShape 5" descr="Отсканированный докумен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4518" name="Picture 6" descr="C:\Users\Владимир\Desktop\Новая папка (3)\000001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357694"/>
            <a:ext cx="1928826" cy="2214578"/>
          </a:xfrm>
          <a:prstGeom prst="rect">
            <a:avLst/>
          </a:prstGeom>
          <a:noFill/>
        </p:spPr>
      </p:pic>
      <p:pic>
        <p:nvPicPr>
          <p:cNvPr id="64519" name="Picture 7" descr="C:\Users\Владимир\Desktop\Новая папка (3)\00000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4286232"/>
            <a:ext cx="1928826" cy="2286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857356" y="214291"/>
            <a:ext cx="6915144" cy="857256"/>
          </a:xfrm>
        </p:spPr>
        <p:txBody>
          <a:bodyPr/>
          <a:lstStyle/>
          <a:p>
            <a:r>
              <a:rPr lang="ru-RU" sz="3600" b="1" dirty="0" smtClean="0">
                <a:latin typeface="Arial Black" pitchFamily="34" charset="0"/>
              </a:rPr>
              <a:t>Наши герои</a:t>
            </a:r>
            <a:endParaRPr lang="ru-RU" sz="3600" b="1" dirty="0">
              <a:latin typeface="Arial Black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786314" y="1071546"/>
            <a:ext cx="4043346" cy="785818"/>
          </a:xfrm>
        </p:spPr>
        <p:txBody>
          <a:bodyPr/>
          <a:lstStyle/>
          <a:p>
            <a:r>
              <a:rPr lang="ru-RU" sz="2400" b="1" dirty="0" err="1" smtClean="0">
                <a:solidFill>
                  <a:srgbClr val="FF0000"/>
                </a:solidFill>
              </a:rPr>
              <a:t>Самигуллин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Хаким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Самигуллович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66562" name="Picture 2" descr="C:\Users\Владимир\AppData\Local\Temp\HamsterArc{18bb05fb-abd7-4692-a6d5-a66e8ab73d30}\IMG-20210411-WA0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71480"/>
            <a:ext cx="3500462" cy="4421636"/>
          </a:xfrm>
          <a:prstGeom prst="rect">
            <a:avLst/>
          </a:prstGeom>
          <a:noFill/>
        </p:spPr>
      </p:pic>
      <p:pic>
        <p:nvPicPr>
          <p:cNvPr id="9" name="Picture 5" descr="C:\Users\Владимир\AppData\Local\Temp\HamsterArc{f253fd8c-8cce-49e5-84ff-2f5b065dcd46}\IMG-20210411-WA00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714488"/>
            <a:ext cx="2135813" cy="1571636"/>
          </a:xfrm>
          <a:prstGeom prst="rect">
            <a:avLst/>
          </a:prstGeom>
          <a:noFill/>
        </p:spPr>
      </p:pic>
      <p:pic>
        <p:nvPicPr>
          <p:cNvPr id="10" name="Picture 6" descr="C:\Users\Владимир\AppData\Local\Temp\HamsterArc{831a46f0-5e02-4f66-a0c3-9d22d1904092}\IMG-20210411-WA00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3071810"/>
            <a:ext cx="2500330" cy="1725616"/>
          </a:xfrm>
          <a:prstGeom prst="rect">
            <a:avLst/>
          </a:prstGeom>
          <a:noFill/>
        </p:spPr>
      </p:pic>
      <p:pic>
        <p:nvPicPr>
          <p:cNvPr id="11" name="Picture 4" descr="C:\Users\Владимир\AppData\Local\Temp\HamsterArc{4d58cb8d-3d8a-4f14-98f1-db60fd2d5d1d}\IMG-20210411-WA008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1928802"/>
            <a:ext cx="2000264" cy="1714512"/>
          </a:xfrm>
          <a:prstGeom prst="rect">
            <a:avLst/>
          </a:prstGeom>
          <a:noFill/>
        </p:spPr>
      </p:pic>
      <p:pic>
        <p:nvPicPr>
          <p:cNvPr id="12" name="Picture 3" descr="C:\Users\Владимир\AppData\Local\Temp\HamsterArc{ac0544a2-9ac4-4ca8-a692-159332be42c3}\IMG-20210411-WA008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7950" y="4786322"/>
            <a:ext cx="2428924" cy="1214446"/>
          </a:xfrm>
          <a:prstGeom prst="rect">
            <a:avLst/>
          </a:prstGeom>
          <a:noFill/>
        </p:spPr>
      </p:pic>
      <p:pic>
        <p:nvPicPr>
          <p:cNvPr id="13" name="Picture 1" descr="C:\Users\Владимир\AppData\Local\Temp\HamsterArc{6f355856-a379-474c-b4c5-319b141833d5}\IMG-20210411-WA009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4857760"/>
            <a:ext cx="5214942" cy="1832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857356" y="214291"/>
            <a:ext cx="6915144" cy="857256"/>
          </a:xfrm>
        </p:spPr>
        <p:txBody>
          <a:bodyPr/>
          <a:lstStyle/>
          <a:p>
            <a:r>
              <a:rPr lang="ru-RU" sz="3600" b="1" dirty="0" smtClean="0">
                <a:latin typeface="Arial Black" pitchFamily="34" charset="0"/>
              </a:rPr>
              <a:t>Наши герои</a:t>
            </a:r>
            <a:endParaRPr lang="ru-RU" sz="3600" b="1" dirty="0">
              <a:latin typeface="Arial Black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286116" y="1000108"/>
            <a:ext cx="5614982" cy="4857784"/>
          </a:xfrm>
        </p:spPr>
        <p:txBody>
          <a:bodyPr/>
          <a:lstStyle/>
          <a:p>
            <a:pPr algn="l"/>
            <a:r>
              <a:rPr lang="ru-RU" sz="2800" b="1" i="1" dirty="0" smtClean="0">
                <a:solidFill>
                  <a:srgbClr val="FF0000"/>
                </a:solidFill>
              </a:rPr>
              <a:t>Ермолаев Николай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Ермолаевич</a:t>
            </a:r>
            <a:endParaRPr lang="ru-RU" sz="2800" b="1" i="1" dirty="0" smtClean="0">
              <a:solidFill>
                <a:srgbClr val="FF0000"/>
              </a:solidFill>
            </a:endParaRPr>
          </a:p>
          <a:p>
            <a:r>
              <a:rPr lang="ru-RU" sz="1800" dirty="0" smtClean="0">
                <a:solidFill>
                  <a:schemeClr val="tx1"/>
                </a:solidFill>
              </a:rPr>
              <a:t>Родился 17 мая 1924 года в деревне </a:t>
            </a:r>
            <a:r>
              <a:rPr lang="ru-RU" sz="1800" dirty="0" err="1" smtClean="0">
                <a:solidFill>
                  <a:schemeClr val="tx1"/>
                </a:solidFill>
              </a:rPr>
              <a:t>Киркаси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Вурнарского</a:t>
            </a:r>
            <a:r>
              <a:rPr lang="ru-RU" sz="1800" dirty="0" smtClean="0">
                <a:solidFill>
                  <a:schemeClr val="tx1"/>
                </a:solidFill>
              </a:rPr>
              <a:t> района Чувашской АССР. В 1942 году забрали на фронт. Был разведчиком. Дошел до Берлина. Во время войны получил два ранения. Был награжден «Орденом войны» 2 степени. Умер 9 июня 2012 года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32775" name="Picture 7" descr="C:\Users\Владимир\AppData\Local\Temp\HamsterArc{480a25f7-7a2d-44ca-8c6f-3b5c0298d09d}\IMG-20210410-WA00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00108"/>
            <a:ext cx="2795084" cy="485778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32776" name="Picture 8" descr="C:\Users\Владимир\Desktop\Новая папка (3)\orden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3357562"/>
            <a:ext cx="3286148" cy="3000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857356" y="214291"/>
            <a:ext cx="6915144" cy="857256"/>
          </a:xfrm>
        </p:spPr>
        <p:txBody>
          <a:bodyPr/>
          <a:lstStyle/>
          <a:p>
            <a:r>
              <a:rPr lang="ru-RU" sz="3600" b="1" dirty="0" smtClean="0">
                <a:latin typeface="Arial Black" pitchFamily="34" charset="0"/>
              </a:rPr>
              <a:t>Наши герои</a:t>
            </a:r>
            <a:endParaRPr lang="ru-RU" sz="3600" b="1" dirty="0">
              <a:latin typeface="Arial Black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071934" y="928670"/>
            <a:ext cx="4757726" cy="4643470"/>
          </a:xfrm>
        </p:spPr>
        <p:txBody>
          <a:bodyPr/>
          <a:lstStyle/>
          <a:p>
            <a:r>
              <a:rPr lang="ru-RU" sz="2400" b="1" i="1" dirty="0" err="1" smtClean="0">
                <a:solidFill>
                  <a:srgbClr val="FF0000"/>
                </a:solidFill>
              </a:rPr>
              <a:t>Закариева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Нуранья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Габтрахиновна</a:t>
            </a:r>
            <a:endParaRPr lang="ru-RU" sz="2400" b="1" i="1" dirty="0" smtClean="0">
              <a:solidFill>
                <a:srgbClr val="FF0000"/>
              </a:solidFill>
            </a:endParaRP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Родилась 30 декабря 1929 года. Тыловик. Когда ей было 12 лет, она сама лично на лошади проводила своего отца в военкомат. С тех пор работала в колхозе, собирая урожай до самого позднего вечера. Отец </a:t>
            </a:r>
            <a:r>
              <a:rPr lang="ru-RU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Нураньи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Гаптрахиновны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так и не вернулся с войны. Умерла  12 октября 2020 года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1745" name="Picture 1" descr="C:\Users\Владимир\AppData\Local\Temp\HamsterArc{d62c3ed3-da27-47cf-b7b9-6f11340eb486}\IMG-20210411-WA00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857232"/>
            <a:ext cx="3477962" cy="385765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31746" name="Picture 2" descr="C:\Users\Владимир\Desktop\Новая папка (3)\0012-030-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4000504"/>
            <a:ext cx="3143272" cy="235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857356" y="214291"/>
            <a:ext cx="6915144" cy="857256"/>
          </a:xfrm>
        </p:spPr>
        <p:txBody>
          <a:bodyPr/>
          <a:lstStyle/>
          <a:p>
            <a:r>
              <a:rPr lang="ru-RU" sz="3600" b="1" dirty="0" smtClean="0">
                <a:latin typeface="Arial Black" pitchFamily="34" charset="0"/>
              </a:rPr>
              <a:t>Наши герои</a:t>
            </a:r>
            <a:endParaRPr lang="ru-RU" sz="3600" b="1" dirty="0">
              <a:latin typeface="Arial Black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214810" y="928670"/>
            <a:ext cx="4686288" cy="4929222"/>
          </a:xfrm>
        </p:spPr>
        <p:txBody>
          <a:bodyPr/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Красильников Николай Семенович</a:t>
            </a:r>
            <a:endParaRPr lang="ru-RU" sz="2000" b="1" i="1" dirty="0">
              <a:solidFill>
                <a:srgbClr val="FF0000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Родился 1 мая 1924 года в селе </a:t>
            </a:r>
            <a:r>
              <a:rPr lang="ru-RU" sz="2000" dirty="0" err="1" smtClean="0">
                <a:solidFill>
                  <a:schemeClr val="tx1"/>
                </a:solidFill>
              </a:rPr>
              <a:t>Тавели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Таканышского</a:t>
            </a:r>
            <a:r>
              <a:rPr lang="ru-RU" sz="2000" dirty="0" smtClean="0">
                <a:solidFill>
                  <a:schemeClr val="tx1"/>
                </a:solidFill>
              </a:rPr>
              <a:t> района Татарской АССР. Призвали на службу оттуда же  1 января 1942 года. Воинское звание – рядовой. Закончил службу в </a:t>
            </a:r>
            <a:r>
              <a:rPr lang="ru-RU" sz="2000" dirty="0" err="1" smtClean="0">
                <a:solidFill>
                  <a:schemeClr val="tx1"/>
                </a:solidFill>
              </a:rPr>
              <a:t>Кенинсберге</a:t>
            </a:r>
            <a:r>
              <a:rPr lang="ru-RU" sz="2000" dirty="0" smtClean="0">
                <a:solidFill>
                  <a:schemeClr val="tx1"/>
                </a:solidFill>
              </a:rPr>
              <a:t> . Имеются медали «За Отвагу», «За взятие </a:t>
            </a:r>
            <a:r>
              <a:rPr lang="ru-RU" sz="2000" dirty="0" err="1" smtClean="0">
                <a:solidFill>
                  <a:schemeClr val="tx1"/>
                </a:solidFill>
              </a:rPr>
              <a:t>Кенинсберга</a:t>
            </a:r>
            <a:r>
              <a:rPr lang="ru-RU" sz="2000" dirty="0" smtClean="0">
                <a:solidFill>
                  <a:schemeClr val="tx1"/>
                </a:solidFill>
              </a:rPr>
              <a:t>». Был награжден Орденом «Отечественной войны 2 степени» . Умер 31 мая 1999 года</a:t>
            </a:r>
          </a:p>
        </p:txBody>
      </p:sp>
      <p:sp>
        <p:nvSpPr>
          <p:cNvPr id="30722" name="AutoShape 2" descr="https://apf.mail.ru/cgi-bin/readmsg?id=16182523411773139479;0;2&amp;exif=1&amp;full=1&amp;x-email=venerochka_26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4" name="Picture 4" descr="C:\Users\Владимир\AppData\Local\Temp\HamsterArc{37c4754a-2a12-4926-9c6d-1e97ad785ecd}\IMG-20210411-WA00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71546"/>
            <a:ext cx="3786214" cy="5509640"/>
          </a:xfrm>
          <a:prstGeom prst="rect">
            <a:avLst/>
          </a:prstGeom>
          <a:noFill/>
        </p:spPr>
      </p:pic>
      <p:pic>
        <p:nvPicPr>
          <p:cNvPr id="30725" name="Picture 5" descr="C:\Users\Владимир\Desktop\Новая папка (3)\medal_za_pobedu_nad_germanie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071943"/>
            <a:ext cx="3044899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857356" y="214291"/>
            <a:ext cx="6915144" cy="857256"/>
          </a:xfrm>
        </p:spPr>
        <p:txBody>
          <a:bodyPr/>
          <a:lstStyle/>
          <a:p>
            <a:r>
              <a:rPr lang="ru-RU" sz="3600" b="1" dirty="0" smtClean="0">
                <a:latin typeface="Arial Black" pitchFamily="34" charset="0"/>
              </a:rPr>
              <a:t>Наши герои</a:t>
            </a:r>
            <a:endParaRPr lang="ru-RU" sz="3600" b="1" dirty="0">
              <a:latin typeface="Arial Black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214810" y="1428736"/>
            <a:ext cx="4686288" cy="2857520"/>
          </a:xfrm>
        </p:spPr>
        <p:txBody>
          <a:bodyPr/>
          <a:lstStyle/>
          <a:p>
            <a:r>
              <a:rPr lang="ru-RU" sz="2400" b="1" i="1" dirty="0" err="1" smtClean="0">
                <a:solidFill>
                  <a:srgbClr val="FF0000"/>
                </a:solidFill>
              </a:rPr>
              <a:t>Ахметшина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Масхуда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Габидулловна</a:t>
            </a:r>
            <a:endParaRPr lang="ru-RU" sz="2400" b="1" i="1" dirty="0" smtClean="0">
              <a:solidFill>
                <a:srgbClr val="FF0000"/>
              </a:solidFill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</a:rPr>
              <a:t>Родилась 28 июня 1923 года в селе </a:t>
            </a:r>
            <a:r>
              <a:rPr lang="ru-RU" sz="2000" dirty="0" err="1" smtClean="0">
                <a:solidFill>
                  <a:schemeClr val="tx1"/>
                </a:solidFill>
              </a:rPr>
              <a:t>Чуру</a:t>
            </a:r>
            <a:r>
              <a:rPr lang="ru-RU" sz="2000" dirty="0" smtClean="0">
                <a:solidFill>
                  <a:schemeClr val="tx1"/>
                </a:solidFill>
              </a:rPr>
              <a:t> – </a:t>
            </a:r>
            <a:r>
              <a:rPr lang="ru-RU" sz="2000" dirty="0" err="1" smtClean="0">
                <a:solidFill>
                  <a:schemeClr val="tx1"/>
                </a:solidFill>
              </a:rPr>
              <a:t>Бурашево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Апастовского</a:t>
            </a:r>
            <a:r>
              <a:rPr lang="ru-RU" sz="2000" dirty="0" smtClean="0">
                <a:solidFill>
                  <a:schemeClr val="tx1"/>
                </a:solidFill>
              </a:rPr>
              <a:t> района РТ. Окончила 8 классов. Всю жизнь проработала в колхозе трактористом.  Умерла 8 ноября 2009 года </a:t>
            </a:r>
          </a:p>
          <a:p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9698" name="Picture 2" descr="C:\Users\Владимир\AppData\Local\Temp\HamsterArc{f218f8eb-7876-4302-b518-f82d5f5721e5}\IMG-20210411-WA00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14422"/>
            <a:ext cx="3773748" cy="485778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857356" y="214291"/>
            <a:ext cx="6915144" cy="857256"/>
          </a:xfrm>
        </p:spPr>
        <p:txBody>
          <a:bodyPr/>
          <a:lstStyle/>
          <a:p>
            <a:r>
              <a:rPr lang="ru-RU" sz="3600" b="1" dirty="0" smtClean="0">
                <a:latin typeface="Arial Black" pitchFamily="34" charset="0"/>
              </a:rPr>
              <a:t>Наши герои</a:t>
            </a:r>
            <a:endParaRPr lang="ru-RU" sz="3600" b="1" dirty="0">
              <a:latin typeface="Arial Black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2928926" y="1000108"/>
            <a:ext cx="5972172" cy="857256"/>
          </a:xfrm>
        </p:spPr>
        <p:txBody>
          <a:bodyPr/>
          <a:lstStyle/>
          <a:p>
            <a:r>
              <a:rPr lang="ru-RU" sz="2400" b="1" i="1" dirty="0" err="1" smtClean="0">
                <a:solidFill>
                  <a:srgbClr val="FF0000"/>
                </a:solidFill>
              </a:rPr>
              <a:t>Ахметшин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Харис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Ахметович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pic>
        <p:nvPicPr>
          <p:cNvPr id="67587" name="Picture 3" descr="C:\Users\Владимир\Downloads\20210412_2234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71612"/>
            <a:ext cx="3857652" cy="507207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7588" name="Picture 4" descr="C:\Users\Владимир\Desktop\Новая папка (3)\dedushkin-orden-orden-velikoi-otechestvennoi-voiny-pamia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928934"/>
            <a:ext cx="4000528" cy="26923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857356" y="214291"/>
            <a:ext cx="6915144" cy="857256"/>
          </a:xfrm>
        </p:spPr>
        <p:txBody>
          <a:bodyPr/>
          <a:lstStyle/>
          <a:p>
            <a:r>
              <a:rPr lang="ru-RU" sz="3600" b="1" dirty="0" smtClean="0">
                <a:latin typeface="Arial Black" pitchFamily="34" charset="0"/>
              </a:rPr>
              <a:t>Наши герои</a:t>
            </a:r>
            <a:endParaRPr lang="ru-RU" sz="3600" b="1" dirty="0">
              <a:latin typeface="Arial Black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214810" y="928670"/>
            <a:ext cx="4686288" cy="714380"/>
          </a:xfrm>
        </p:spPr>
        <p:txBody>
          <a:bodyPr/>
          <a:lstStyle/>
          <a:p>
            <a:r>
              <a:rPr lang="ru-RU" sz="2400" dirty="0" err="1" smtClean="0">
                <a:solidFill>
                  <a:srgbClr val="FF0000"/>
                </a:solidFill>
              </a:rPr>
              <a:t>Сименков</a:t>
            </a:r>
            <a:r>
              <a:rPr lang="ru-RU" sz="2400" dirty="0" smtClean="0">
                <a:solidFill>
                  <a:srgbClr val="FF0000"/>
                </a:solidFill>
              </a:rPr>
              <a:t> Дмитрий Зиновьевич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1900 год рождения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7106" name="Picture 2" descr="F:\Книга Памяти\Семенков Дмитрий Зиновьевич\вб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357298"/>
            <a:ext cx="3386150" cy="4823575"/>
          </a:xfrm>
          <a:prstGeom prst="rect">
            <a:avLst/>
          </a:prstGeom>
          <a:noFill/>
        </p:spPr>
      </p:pic>
      <p:pic>
        <p:nvPicPr>
          <p:cNvPr id="47109" name="Picture 5" descr="F:\Книга Памяти\Семенков Дмитрий Зиновьевич\наград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1714488"/>
            <a:ext cx="2292797" cy="2571768"/>
          </a:xfrm>
          <a:prstGeom prst="rect">
            <a:avLst/>
          </a:prstGeom>
          <a:noFill/>
        </p:spPr>
      </p:pic>
      <p:pic>
        <p:nvPicPr>
          <p:cNvPr id="8" name="Picture 2" descr="F:\Книга Памяти\Семенков Дмитрий Зиновьевич\вб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1643050"/>
            <a:ext cx="2592346" cy="2643206"/>
          </a:xfrm>
          <a:prstGeom prst="rect">
            <a:avLst/>
          </a:prstGeom>
          <a:noFill/>
        </p:spPr>
      </p:pic>
      <p:pic>
        <p:nvPicPr>
          <p:cNvPr id="9" name="Picture 4" descr="F:\Книга Памяти\Семенков Дмитрий Зиновьевич\воен бил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4286256"/>
            <a:ext cx="2286835" cy="2214578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60" y="4143380"/>
            <a:ext cx="254235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857356" y="214291"/>
            <a:ext cx="6915144" cy="857256"/>
          </a:xfrm>
        </p:spPr>
        <p:txBody>
          <a:bodyPr/>
          <a:lstStyle/>
          <a:p>
            <a:r>
              <a:rPr lang="ru-RU" sz="3600" b="1" dirty="0" smtClean="0">
                <a:latin typeface="Arial Black" pitchFamily="34" charset="0"/>
              </a:rPr>
              <a:t>Наши герои</a:t>
            </a:r>
            <a:endParaRPr lang="ru-RU" sz="3600" b="1" dirty="0">
              <a:latin typeface="Arial Black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428992" y="928670"/>
            <a:ext cx="5472106" cy="5500726"/>
          </a:xfrm>
        </p:spPr>
        <p:txBody>
          <a:bodyPr/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Ознобихин Иван Иванович</a:t>
            </a:r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Родился 11 сентября 1907 года, проживал в селе </a:t>
            </a:r>
            <a:r>
              <a:rPr lang="ru-RU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Долгий-Луг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Иркутской области. 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Призван в ряды советской армии 24.06.1941 году из Братского РВК, Иркутской области, Братского района, рядовым красноармейцем. 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Президиумом ВС СССР был награжден медалью «За победу над Германией в Великой Отечественной войне 1941-1945 гг.» (09.05.1945 г.).Имеет награду медаль «За боевые заслуги» (17.08.1943 г.), заряжающего противотанковой пушки красноармейца Ознобихина Ивана Ивановича, за то, что он в районе боев ЛОМНАЯ отразил атаку немецких танков. В бою проявил себя смелым, выдержанным, дисциплинированным бойцом 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Под Берлином, был тяжело ранен в голову и, в 1945 году был комиссован по месту призыва в воинском звание старший сержант. 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Скончался 10.02.1991 году</a:t>
            </a:r>
            <a:r>
              <a:rPr lang="ru-RU" sz="1800" dirty="0" smtClean="0"/>
              <a:t>.</a:t>
            </a:r>
          </a:p>
          <a:p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Рисунок 4" descr="C:\Users\f-orgotd04\Победа\дед Ознабихин\Ознобихин Иван Иванович.jpe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285860"/>
            <a:ext cx="3000396" cy="5143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IMG-20220504-WA00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IMG-20220504-WA00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IMG-20220504-WA00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IMG-20220504-WA00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IMG-20220504-WA03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5" name="Picture 11" descr="C:\Users\Владимир\Downloads\IMG-20220504-WA0012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6655"/>
            <a:ext cx="9144000" cy="64846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2" descr="C:\Users\Владимир\Downloads\IMG-20220504-WA03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00562" cy="6858000"/>
          </a:xfrm>
          <a:prstGeom prst="rect">
            <a:avLst/>
          </a:prstGeom>
          <a:noFill/>
        </p:spPr>
      </p:pic>
      <p:pic>
        <p:nvPicPr>
          <p:cNvPr id="5" name="Picture 2" descr="C:\Users\Владимир\Downloads\IMG-20220504-WA03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0"/>
            <a:ext cx="4643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04" name="Picture 4" descr="C:\Users\Владимир\Downloads\IMG-20220504-WA00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0"/>
            <a:ext cx="5000628" cy="6858000"/>
          </a:xfrm>
          <a:prstGeom prst="rect">
            <a:avLst/>
          </a:prstGeom>
          <a:noFill/>
        </p:spPr>
      </p:pic>
      <p:pic>
        <p:nvPicPr>
          <p:cNvPr id="51205" name="Picture 5" descr="C:\Users\Владимир\Downloads\IMG-20220504-WA00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Владимир\Downloads\IMG-20220504-WA01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29124" cy="5286412"/>
          </a:xfrm>
          <a:prstGeom prst="rect">
            <a:avLst/>
          </a:prstGeom>
          <a:noFill/>
        </p:spPr>
      </p:pic>
      <p:pic>
        <p:nvPicPr>
          <p:cNvPr id="52226" name="Picture 2" descr="C:\Users\Владимир\Downloads\IMG-20220504-WA0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0"/>
            <a:ext cx="4446998" cy="535782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5143512"/>
            <a:ext cx="385761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Ефремов</a:t>
            </a:r>
          </a:p>
          <a:p>
            <a:pPr algn="ctr"/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Василий</a:t>
            </a:r>
          </a:p>
          <a:p>
            <a:pPr algn="ctr"/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Дмитриевич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3250" name="Picture 2" descr="C:\Users\Владимир\Downloads\IMG-20220504-WA00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572000" cy="6858000"/>
          </a:xfrm>
          <a:prstGeom prst="rect">
            <a:avLst/>
          </a:prstGeom>
          <a:noFill/>
        </p:spPr>
      </p:pic>
      <p:pic>
        <p:nvPicPr>
          <p:cNvPr id="53251" name="Picture 3" descr="C:\Users\Владимир\Downloads\Screenshot_20220505-191921_WhatsAp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1" y="642918"/>
            <a:ext cx="4571999" cy="5111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857356" y="214291"/>
            <a:ext cx="6915144" cy="857256"/>
          </a:xfrm>
        </p:spPr>
        <p:txBody>
          <a:bodyPr/>
          <a:lstStyle/>
          <a:p>
            <a:r>
              <a:rPr lang="ru-RU" sz="3600" b="1" dirty="0" smtClean="0">
                <a:latin typeface="Arial Black" pitchFamily="34" charset="0"/>
              </a:rPr>
              <a:t>Наши герои</a:t>
            </a:r>
            <a:endParaRPr lang="ru-RU" sz="3600" b="1" dirty="0">
              <a:latin typeface="Arial Black" pitchFamily="34" charset="0"/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8858312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5"/>
          <p:cNvSpPr>
            <a:spLocks noChangeArrowheads="1"/>
          </p:cNvSpPr>
          <p:nvPr/>
        </p:nvSpPr>
        <p:spPr bwMode="auto">
          <a:xfrm>
            <a:off x="2286000" y="333375"/>
            <a:ext cx="4572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0000"/>
                </a:solidFill>
              </a:rPr>
              <a:t>ЖУРАВЛИ</a:t>
            </a:r>
          </a:p>
          <a:p>
            <a:pPr algn="ctr"/>
            <a:r>
              <a:rPr lang="ru-RU" sz="2400">
                <a:solidFill>
                  <a:srgbClr val="000000"/>
                </a:solidFill>
              </a:rPr>
              <a:t> </a:t>
            </a:r>
            <a:r>
              <a:rPr lang="ru-RU" sz="1600">
                <a:solidFill>
                  <a:srgbClr val="000000"/>
                </a:solidFill>
              </a:rPr>
              <a:t>Мне кажется порою, что солдаты, </a:t>
            </a:r>
          </a:p>
          <a:p>
            <a:pPr algn="ctr"/>
            <a:r>
              <a:rPr lang="ru-RU" sz="1600">
                <a:solidFill>
                  <a:srgbClr val="000000"/>
                </a:solidFill>
              </a:rPr>
              <a:t>  С кровавых не пришедшие полей,</a:t>
            </a:r>
          </a:p>
          <a:p>
            <a:pPr algn="ctr"/>
            <a:r>
              <a:rPr lang="ru-RU" sz="1600">
                <a:solidFill>
                  <a:srgbClr val="000000"/>
                </a:solidFill>
              </a:rPr>
              <a:t> Не в землю эту полегли когда-то, </a:t>
            </a:r>
          </a:p>
          <a:p>
            <a:pPr algn="ctr"/>
            <a:r>
              <a:rPr lang="ru-RU" sz="1600">
                <a:solidFill>
                  <a:srgbClr val="000000"/>
                </a:solidFill>
              </a:rPr>
              <a:t>       А превратились в белых журавлей…</a:t>
            </a:r>
          </a:p>
        </p:txBody>
      </p:sp>
      <p:pic>
        <p:nvPicPr>
          <p:cNvPr id="32770" name="Picture 6" descr="940957465209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2205038"/>
            <a:ext cx="5905500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4" descr="Картинка 49 из 1271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9468" y="928670"/>
            <a:ext cx="6870608" cy="5302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4" descr="den-pobedy-may_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125538"/>
            <a:ext cx="7056437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4" descr="Картинка 40 из 1271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765175"/>
            <a:ext cx="4144962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6"/>
          <p:cNvSpPr>
            <a:spLocks noChangeArrowheads="1"/>
          </p:cNvSpPr>
          <p:nvPr/>
        </p:nvSpPr>
        <p:spPr bwMode="auto">
          <a:xfrm>
            <a:off x="2411413" y="620713"/>
            <a:ext cx="42783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000000"/>
                </a:solidFill>
              </a:rPr>
              <a:t>Вечная память павшим …</a:t>
            </a:r>
          </a:p>
        </p:txBody>
      </p:sp>
      <p:pic>
        <p:nvPicPr>
          <p:cNvPr id="36866" name="Picture 7" descr="118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125538"/>
            <a:ext cx="7620000" cy="516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5" descr="38881_800_6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571612"/>
            <a:ext cx="7345362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285984" y="428604"/>
            <a:ext cx="64294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rgbClr val="000000"/>
                </a:solidFill>
              </a:rPr>
              <a:t>Все дальше в прошлое уходят годы страшной войны. Но подвиг людей, вставших на защиту отечества, будет вечно жить в памяти народной.</a:t>
            </a:r>
            <a:endParaRPr lang="ru-RU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1500174"/>
            <a:ext cx="8143932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500" b="1" i="1" dirty="0" smtClean="0">
                <a:latin typeface="Arial Black" pitchFamily="34" charset="0"/>
              </a:rPr>
              <a:t>Мы помним!</a:t>
            </a:r>
            <a:br>
              <a:rPr lang="ru-RU" sz="4500" b="1" i="1" dirty="0" smtClean="0">
                <a:latin typeface="Arial Black" pitchFamily="34" charset="0"/>
              </a:rPr>
            </a:br>
            <a:r>
              <a:rPr lang="ru-RU" sz="4500" b="1" i="1" dirty="0" smtClean="0">
                <a:latin typeface="Arial Black" pitchFamily="34" charset="0"/>
              </a:rPr>
              <a:t/>
            </a:r>
            <a:br>
              <a:rPr lang="ru-RU" sz="4500" b="1" i="1" dirty="0" smtClean="0">
                <a:latin typeface="Arial Black" pitchFamily="34" charset="0"/>
              </a:rPr>
            </a:br>
            <a:r>
              <a:rPr lang="ru-RU" sz="4500" b="1" i="1" dirty="0" smtClean="0">
                <a:latin typeface="Arial Black" pitchFamily="34" charset="0"/>
              </a:rPr>
              <a:t>Мы гордимся! </a:t>
            </a:r>
            <a:r>
              <a:rPr lang="ru-RU" sz="3600" b="1" i="1" dirty="0" smtClean="0">
                <a:latin typeface="Arial Black" pitchFamily="34" charset="0"/>
              </a:rPr>
              <a:t/>
            </a:r>
            <a:br>
              <a:rPr lang="ru-RU" sz="3600" b="1" i="1" dirty="0" smtClean="0">
                <a:latin typeface="Arial Black" pitchFamily="34" charset="0"/>
              </a:rPr>
            </a:br>
            <a:r>
              <a:rPr lang="ru-RU" sz="3600" b="1" i="1" dirty="0" smtClean="0">
                <a:latin typeface="Arial Black" pitchFamily="34" charset="0"/>
              </a:rPr>
              <a:t/>
            </a:r>
            <a:br>
              <a:rPr lang="ru-RU" sz="3600" b="1" i="1" dirty="0" smtClean="0">
                <a:latin typeface="Arial Black" pitchFamily="34" charset="0"/>
              </a:rPr>
            </a:br>
            <a:r>
              <a:rPr lang="ru-RU" sz="3200" b="1" i="1" dirty="0" smtClean="0">
                <a:latin typeface="Arial Black" pitchFamily="34" charset="0"/>
              </a:rPr>
              <a:t>1941 – 1945гг.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</TotalTime>
  <Words>978</Words>
  <Application>Microsoft Office PowerPoint</Application>
  <PresentationFormat>Экран (4:3)</PresentationFormat>
  <Paragraphs>116</Paragraphs>
  <Slides>39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    Книга Памяти   </vt:lpstr>
      <vt:lpstr>Слайд 2</vt:lpstr>
      <vt:lpstr>Начало Войны.</vt:lpstr>
      <vt:lpstr>                                                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Наши герои</vt:lpstr>
      <vt:lpstr>Наши герои</vt:lpstr>
      <vt:lpstr>Наши герои</vt:lpstr>
      <vt:lpstr>Слайд 15</vt:lpstr>
      <vt:lpstr>Наши герои</vt:lpstr>
      <vt:lpstr>Наши герои</vt:lpstr>
      <vt:lpstr>Наши герои</vt:lpstr>
      <vt:lpstr>Наши герои</vt:lpstr>
      <vt:lpstr>Наши герои</vt:lpstr>
      <vt:lpstr>Наши герои</vt:lpstr>
      <vt:lpstr>Наши герои</vt:lpstr>
      <vt:lpstr>Наши герои</vt:lpstr>
      <vt:lpstr>Наши герои</vt:lpstr>
      <vt:lpstr>Наши герои</vt:lpstr>
      <vt:lpstr>Наши герои</vt:lpstr>
      <vt:lpstr>Слайд 27</vt:lpstr>
      <vt:lpstr>Слайд 28</vt:lpstr>
      <vt:lpstr>Слайд 29</vt:lpstr>
      <vt:lpstr>Слайд 30</vt:lpstr>
      <vt:lpstr>Слайд 31</vt:lpstr>
      <vt:lpstr>Наши герои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Company>Интернат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</dc:creator>
  <cp:lastModifiedBy>1</cp:lastModifiedBy>
  <cp:revision>52</cp:revision>
  <cp:lastPrinted>2020-05-08T10:16:39Z</cp:lastPrinted>
  <dcterms:created xsi:type="dcterms:W3CDTF">2015-02-17T08:35:42Z</dcterms:created>
  <dcterms:modified xsi:type="dcterms:W3CDTF">2023-04-24T15:30:33Z</dcterms:modified>
</cp:coreProperties>
</file>